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8" r:id="rId4"/>
    <p:sldId id="267" r:id="rId5"/>
    <p:sldId id="257" r:id="rId6"/>
    <p:sldId id="258" r:id="rId7"/>
    <p:sldId id="259" r:id="rId8"/>
    <p:sldId id="269" r:id="rId9"/>
    <p:sldId id="270" r:id="rId10"/>
    <p:sldId id="271" r:id="rId11"/>
    <p:sldId id="272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5" autoAdjust="0"/>
    <p:restoredTop sz="65846" autoAdjust="0"/>
  </p:normalViewPr>
  <p:slideViewPr>
    <p:cSldViewPr snapToGrid="0" snapToObjects="1">
      <p:cViewPr varScale="1">
        <p:scale>
          <a:sx n="105" d="100"/>
          <a:sy n="105" d="100"/>
        </p:scale>
        <p:origin x="-2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531D5-8253-9141-AA17-154EE58815DD}" type="datetimeFigureOut">
              <a:rPr lang="en-US" smtClean="0"/>
              <a:t>1/19/16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4C9D1-5A54-DD43-AFC4-2AA20EECF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7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4C9D1-5A54-DD43-AFC4-2AA20EECFA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84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4C9D1-5A54-DD43-AFC4-2AA20EECFA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80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4C9D1-5A54-DD43-AFC4-2AA20EECFA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11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4C9D1-5A54-DD43-AFC4-2AA20EECFA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06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4C9D1-5A54-DD43-AFC4-2AA20EECFA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24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4C9D1-5A54-DD43-AFC4-2AA20EECFA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49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4C9D1-5A54-DD43-AFC4-2AA20EECFA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3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4C9D1-5A54-DD43-AFC4-2AA20EECFA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71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4C9D1-5A54-DD43-AFC4-2AA20EECFA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48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4C9D1-5A54-DD43-AFC4-2AA20EECFA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29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4C9D1-5A54-DD43-AFC4-2AA20EECFA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00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4C9D1-5A54-DD43-AFC4-2AA20EECFA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51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4C9D1-5A54-DD43-AFC4-2AA20EECFA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6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A72C-F22D-6A40-843B-98EF1DFB7208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344C-181C-CB4F-B51A-840ABA30E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4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A72C-F22D-6A40-843B-98EF1DFB7208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344C-181C-CB4F-B51A-840ABA30E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1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A72C-F22D-6A40-843B-98EF1DFB7208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344C-181C-CB4F-B51A-840ABA30E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A72C-F22D-6A40-843B-98EF1DFB7208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344C-181C-CB4F-B51A-840ABA30E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4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A72C-F22D-6A40-843B-98EF1DFB7208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344C-181C-CB4F-B51A-840ABA30E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4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A72C-F22D-6A40-843B-98EF1DFB7208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344C-181C-CB4F-B51A-840ABA30E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8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A72C-F22D-6A40-843B-98EF1DFB7208}" type="datetimeFigureOut">
              <a:rPr lang="en-US" smtClean="0"/>
              <a:t>1/19/16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344C-181C-CB4F-B51A-840ABA30E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8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A72C-F22D-6A40-843B-98EF1DFB7208}" type="datetimeFigureOut">
              <a:rPr lang="en-US" smtClean="0"/>
              <a:t>1/19/16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344C-181C-CB4F-B51A-840ABA30E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9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A72C-F22D-6A40-843B-98EF1DFB7208}" type="datetimeFigureOut">
              <a:rPr lang="en-US" smtClean="0"/>
              <a:t>1/19/16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344C-181C-CB4F-B51A-840ABA30E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1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A72C-F22D-6A40-843B-98EF1DFB7208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344C-181C-CB4F-B51A-840ABA30E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A72C-F22D-6A40-843B-98EF1DFB7208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344C-181C-CB4F-B51A-840ABA30E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0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1A72C-F22D-6A40-843B-98EF1DFB7208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9344C-181C-CB4F-B51A-840ABA30E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3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-182880" y="-1057487"/>
            <a:ext cx="9326880" cy="1069046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Dabbling in the Data</a:t>
            </a:r>
            <a:endParaRPr 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930433"/>
            <a:ext cx="6309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Summer Matters Leadership Conference</a:t>
            </a:r>
          </a:p>
          <a:p>
            <a:r>
              <a:rPr lang="en-US" dirty="0"/>
              <a:t>Stephanie Kong </a:t>
            </a:r>
            <a:r>
              <a:rPr lang="en-US" dirty="0" smtClean="0"/>
              <a:t>&amp; Jessica Manta-Meyer | January 2016</a:t>
            </a:r>
          </a:p>
          <a:p>
            <a:endParaRPr lang="en-US" dirty="0"/>
          </a:p>
        </p:txBody>
      </p:sp>
      <p:pic>
        <p:nvPicPr>
          <p:cNvPr id="3" name="Picture 2" descr="PP_LOGO 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220" y="5192628"/>
            <a:ext cx="3150125" cy="140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4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8778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953735"/>
                </a:solidFill>
                <a:latin typeface="Calibri"/>
                <a:ea typeface="ＭＳ Ｐゴシック" charset="0"/>
                <a:cs typeface="Calibri"/>
              </a:rPr>
              <a:t>Magic Quadrant: Example</a:t>
            </a:r>
            <a:endParaRPr lang="en-US" dirty="0">
              <a:solidFill>
                <a:srgbClr val="953735"/>
              </a:solidFill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4" name="Picture 3" descr="Matrix-map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23" y="1551757"/>
            <a:ext cx="57150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93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942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953735"/>
                </a:solidFill>
                <a:latin typeface="Calibri"/>
                <a:ea typeface="ＭＳ Ｐゴシック" charset="0"/>
                <a:cs typeface="Calibri"/>
              </a:rPr>
              <a:t>Magic Quadrant: Practice</a:t>
            </a:r>
            <a:endParaRPr lang="en-US" dirty="0">
              <a:solidFill>
                <a:srgbClr val="953735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182" y="1216121"/>
            <a:ext cx="2994122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Goal: </a:t>
            </a:r>
          </a:p>
          <a:p>
            <a:r>
              <a:rPr lang="en-US" dirty="0" smtClean="0"/>
              <a:t>Give youth more leadership opportunities in program.</a:t>
            </a:r>
          </a:p>
          <a:p>
            <a:endParaRPr lang="en-US" dirty="0"/>
          </a:p>
          <a:p>
            <a:r>
              <a:rPr lang="en-US" b="1" dirty="0" smtClean="0"/>
              <a:t>Potential Solutions: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Have youth do icebreakers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Send all staff to Youth Works Methods workshops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Observe all staff and give them a sticker for every time you see them let youth lead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Buy more books on leadership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…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…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…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209083"/>
              </p:ext>
            </p:extLst>
          </p:nvPr>
        </p:nvGraphicFramePr>
        <p:xfrm>
          <a:off x="4279514" y="1577878"/>
          <a:ext cx="4484256" cy="367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128"/>
                <a:gridCol w="2242128"/>
              </a:tblGrid>
              <a:tr h="17709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005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4279514" y="5257030"/>
            <a:ext cx="4687456" cy="223212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>
            <a:off x="2152071" y="3297382"/>
            <a:ext cx="4031673" cy="223212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26970" y="5480242"/>
            <a:ext cx="202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959003" y="3053298"/>
            <a:ext cx="202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Effort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94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953735"/>
                </a:solidFill>
                <a:latin typeface="Calibri"/>
                <a:ea typeface="ＭＳ Ｐゴシック" charset="0"/>
                <a:cs typeface="Calibri"/>
              </a:rPr>
              <a:t>Data Analysis in 3…2..1…Blast Off!</a:t>
            </a:r>
            <a:endParaRPr lang="en-US" dirty="0">
              <a:solidFill>
                <a:srgbClr val="953735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How might these approaches be useful in your work?</a:t>
            </a:r>
          </a:p>
          <a:p>
            <a:r>
              <a:rPr lang="en-US" dirty="0" smtClean="0"/>
              <a:t>What is the activity you’re most excited about to bring back to your team?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6476" r="64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871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60464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953735"/>
                </a:solidFill>
                <a:latin typeface="Calibri"/>
                <a:ea typeface="ＭＳ Ｐゴシック" charset="0"/>
                <a:cs typeface="Calibri"/>
              </a:rPr>
              <a:t>Thanks &amp; Keep in Touch!</a:t>
            </a:r>
            <a:endParaRPr lang="en-US" dirty="0">
              <a:solidFill>
                <a:srgbClr val="953735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7132" y="1701444"/>
            <a:ext cx="67199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>
                <a:solidFill>
                  <a:srgbClr val="953735"/>
                </a:solidFill>
              </a:rPr>
              <a:t>Stephanie Kong</a:t>
            </a:r>
            <a:r>
              <a:rPr lang="en-US" sz="2400" dirty="0" smtClean="0"/>
              <a:t>|  </a:t>
            </a:r>
            <a:r>
              <a:rPr lang="en-US" sz="2400" dirty="0" err="1" smtClean="0"/>
              <a:t>stephanie@publicprofit.net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>
                <a:solidFill>
                  <a:srgbClr val="953735"/>
                </a:solidFill>
              </a:rPr>
              <a:t>Jessica Manta-Meyer</a:t>
            </a:r>
            <a:r>
              <a:rPr lang="en-US" sz="2400" dirty="0"/>
              <a:t>|  </a:t>
            </a:r>
            <a:r>
              <a:rPr lang="en-US" sz="2400" dirty="0" err="1"/>
              <a:t>jessica@</a:t>
            </a:r>
            <a:r>
              <a:rPr lang="en-US" sz="2400" dirty="0" err="1" smtClean="0"/>
              <a:t>publicprofit.net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	</a:t>
            </a:r>
            <a:r>
              <a:rPr lang="en-US" sz="2400" dirty="0" err="1" smtClean="0"/>
              <a:t>www.publicprofit.net</a:t>
            </a:r>
            <a:r>
              <a:rPr lang="en-US" sz="2400" dirty="0" smtClean="0"/>
              <a:t>  |  510.835.1669</a:t>
            </a:r>
          </a:p>
          <a:p>
            <a:endParaRPr lang="en-US" sz="2400" dirty="0"/>
          </a:p>
        </p:txBody>
      </p:sp>
      <p:pic>
        <p:nvPicPr>
          <p:cNvPr id="8" name="Picture 7" descr="Macintosh HD:Users:stephanie:Downloads:Public_Profit_logo_med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5631976"/>
            <a:ext cx="1714500" cy="831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12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60464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953735"/>
                </a:solidFill>
                <a:latin typeface="Calibri"/>
                <a:ea typeface="ＭＳ Ｐゴシック" charset="0"/>
                <a:cs typeface="Calibri"/>
              </a:rPr>
              <a:t>Today!</a:t>
            </a:r>
            <a:endParaRPr lang="en-US" dirty="0">
              <a:solidFill>
                <a:srgbClr val="953735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750" y="2096719"/>
            <a:ext cx="36635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Hands-on practice with data analysis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Inside our guide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Applications to your work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084" y="1136914"/>
            <a:ext cx="3669597" cy="476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1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60464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953735"/>
                </a:solidFill>
                <a:latin typeface="Calibri"/>
                <a:ea typeface="ＭＳ Ｐゴシック" charset="0"/>
                <a:cs typeface="Calibri"/>
              </a:rPr>
              <a:t>In the Guide…</a:t>
            </a:r>
            <a:endParaRPr lang="en-US" dirty="0">
              <a:solidFill>
                <a:srgbClr val="953735"/>
              </a:solidFill>
              <a:latin typeface="Calibri"/>
              <a:ea typeface="ＭＳ Ｐゴシック" charset="0"/>
              <a:cs typeface="Calibri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395950"/>
              </p:ext>
            </p:extLst>
          </p:nvPr>
        </p:nvGraphicFramePr>
        <p:xfrm>
          <a:off x="1752600" y="1211260"/>
          <a:ext cx="5638800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Document" r:id="rId5" imgW="5638800" imgH="4978400" progId="Word.Document.12">
                  <p:embed/>
                </p:oleObj>
              </mc:Choice>
              <mc:Fallback>
                <p:oleObj name="Document" r:id="rId5" imgW="5638800" imgH="4978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2600" y="1211260"/>
                        <a:ext cx="5638800" cy="497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9180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60464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953735"/>
                </a:solidFill>
                <a:latin typeface="Calibri"/>
                <a:ea typeface="ＭＳ Ｐゴシック" charset="0"/>
                <a:cs typeface="Calibri"/>
              </a:rPr>
              <a:t>Spotlight Activities</a:t>
            </a:r>
            <a:endParaRPr lang="en-US" dirty="0">
              <a:solidFill>
                <a:srgbClr val="953735"/>
              </a:solidFill>
              <a:latin typeface="Calibri"/>
              <a:ea typeface="ＭＳ Ｐゴシック" charset="0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86973" y="2309222"/>
            <a:ext cx="6947455" cy="1945756"/>
            <a:chOff x="1086973" y="2309222"/>
            <a:chExt cx="6947455" cy="1945756"/>
          </a:xfrm>
        </p:grpSpPr>
        <p:grpSp>
          <p:nvGrpSpPr>
            <p:cNvPr id="11" name="Group 10"/>
            <p:cNvGrpSpPr/>
            <p:nvPr/>
          </p:nvGrpSpPr>
          <p:grpSpPr>
            <a:xfrm>
              <a:off x="1086973" y="2309222"/>
              <a:ext cx="6947455" cy="1945756"/>
              <a:chOff x="1216189" y="2268463"/>
              <a:chExt cx="6947455" cy="1945756"/>
            </a:xfrm>
          </p:grpSpPr>
          <p:pic>
            <p:nvPicPr>
              <p:cNvPr id="6" name="Picture 5"/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8371" y="2751454"/>
                <a:ext cx="1548843" cy="1462765"/>
              </a:xfrm>
              <a:prstGeom prst="rect">
                <a:avLst/>
              </a:prstGeom>
              <a:extLst>
                <a:ext uri="{FAA26D3D-D897-4be2-8F04-BA451C77F1D7}">
                  <ma14:placeholderFlag xmlns:ma14="http://schemas.microsoft.com/office/mac/drawingml/2011/main"/>
                </a:ext>
              </a:extLst>
            </p:spPr>
          </p:pic>
          <p:pic>
            <p:nvPicPr>
              <p:cNvPr id="7" name="Picture 6" descr="Macintosh HD:Users:stephanie:Desktop:gap:Slide1.jpg"/>
              <p:cNvPicPr/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002" b="12843"/>
              <a:stretch/>
            </p:blipFill>
            <p:spPr bwMode="auto">
              <a:xfrm>
                <a:off x="1216189" y="2751455"/>
                <a:ext cx="1827530" cy="135509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  <a:ext uri="{FAA26D3D-D897-4be2-8F04-BA451C77F1D7}">
                  <ma14:placeholderFlag xmlns:ma14="http://schemas.microsoft.com/office/mac/drawingml/2011/main"/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263730" y="2268463"/>
                <a:ext cx="1731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Mind the Gap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849586" y="2268463"/>
                <a:ext cx="1923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Yarn Slope Graph</a:t>
                </a:r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431794" y="2268463"/>
                <a:ext cx="1731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Magic Quadrant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12" name="Picture 11" descr="Macintosh HD:private:var:folders:zj:2qrmrhnx0s96wwpn38q3ybd40000gr:T:TemporaryItems:161417-200.pn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7818" y="2837814"/>
              <a:ext cx="1276216" cy="130948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1374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60464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953735"/>
                </a:solidFill>
                <a:latin typeface="Calibri"/>
                <a:ea typeface="ＭＳ Ｐゴシック" charset="0"/>
                <a:cs typeface="Calibri"/>
              </a:rPr>
              <a:t>Mind the </a:t>
            </a:r>
            <a:r>
              <a:rPr lang="en-US" dirty="0" smtClean="0">
                <a:solidFill>
                  <a:srgbClr val="953735"/>
                </a:solidFill>
                <a:latin typeface="Calibri"/>
                <a:ea typeface="ＭＳ Ｐゴシック" charset="0"/>
                <a:cs typeface="Calibri"/>
              </a:rPr>
              <a:t>Gap: Sample Data Set</a:t>
            </a:r>
            <a:endParaRPr lang="en-US" dirty="0">
              <a:solidFill>
                <a:srgbClr val="953735"/>
              </a:solidFill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2" name="Picture 1" descr="Screen Shot 2015-11-02 at 3.01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521" y="1375318"/>
            <a:ext cx="6329743" cy="36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5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9"/>
            <a:ext cx="8229600" cy="660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953735"/>
                </a:solidFill>
                <a:latin typeface="Calibri"/>
                <a:ea typeface="ＭＳ Ｐゴシック" charset="0"/>
                <a:cs typeface="Calibri"/>
              </a:rPr>
              <a:t>Mind the Gap: Ready, Set…</a:t>
            </a:r>
            <a:endParaRPr lang="en-US" dirty="0">
              <a:solidFill>
                <a:srgbClr val="953735"/>
              </a:solidFill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417" y="1916742"/>
            <a:ext cx="5406089" cy="3153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601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60464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953735"/>
                </a:solidFill>
                <a:latin typeface="Calibri"/>
                <a:ea typeface="ＭＳ Ｐゴシック" charset="0"/>
                <a:cs typeface="Calibri"/>
              </a:rPr>
              <a:t>Mind the </a:t>
            </a:r>
            <a:r>
              <a:rPr lang="en-US" dirty="0" smtClean="0">
                <a:solidFill>
                  <a:srgbClr val="953735"/>
                </a:solidFill>
                <a:latin typeface="Calibri"/>
                <a:ea typeface="ＭＳ Ｐゴシック" charset="0"/>
                <a:cs typeface="Calibri"/>
              </a:rPr>
              <a:t>Gap: Analyze!</a:t>
            </a:r>
            <a:endParaRPr lang="en-US" dirty="0">
              <a:solidFill>
                <a:srgbClr val="953735"/>
              </a:solidFill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316" y="1854835"/>
            <a:ext cx="5413248" cy="3154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76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60464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953735"/>
                </a:solidFill>
                <a:latin typeface="Calibri"/>
                <a:ea typeface="ＭＳ Ｐゴシック" charset="0"/>
                <a:cs typeface="Calibri"/>
              </a:rPr>
              <a:t>Mind the </a:t>
            </a:r>
            <a:r>
              <a:rPr lang="en-US" dirty="0" smtClean="0">
                <a:solidFill>
                  <a:srgbClr val="953735"/>
                </a:solidFill>
                <a:latin typeface="Calibri"/>
                <a:ea typeface="ＭＳ Ｐゴシック" charset="0"/>
                <a:cs typeface="Calibri"/>
              </a:rPr>
              <a:t>Gap: Practice</a:t>
            </a:r>
            <a:endParaRPr lang="en-US" dirty="0">
              <a:solidFill>
                <a:srgbClr val="953735"/>
              </a:solidFill>
              <a:latin typeface="Calibri"/>
              <a:ea typeface="ＭＳ Ｐゴシック" charset="0"/>
              <a:cs typeface="Calibri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054503"/>
              </p:ext>
            </p:extLst>
          </p:nvPr>
        </p:nvGraphicFramePr>
        <p:xfrm>
          <a:off x="1524000" y="1397000"/>
          <a:ext cx="6096000" cy="429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/>
                <a:gridCol w="2032000"/>
                <a:gridCol w="2032000"/>
              </a:tblGrid>
              <a:tr h="11001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Site Name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Neighborhood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Youth Attending</a:t>
                      </a:r>
                      <a:r>
                        <a:rPr lang="en-US" baseline="0" dirty="0" smtClean="0"/>
                        <a:t> 15+ Days</a:t>
                      </a:r>
                      <a:endParaRPr lang="en-US" dirty="0"/>
                    </a:p>
                  </a:txBody>
                  <a:tcPr anchor="ctr"/>
                </a:tc>
              </a:tr>
              <a:tr h="6374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Stark Elementary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 anchor="ctr"/>
                </a:tc>
              </a:tr>
              <a:tr h="6374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Martell</a:t>
                      </a:r>
                      <a:r>
                        <a:rPr lang="en-US" baseline="0" dirty="0" smtClean="0"/>
                        <a:t> Middle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 anchor="ctr"/>
                </a:tc>
              </a:tr>
              <a:tr h="63741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Baratheon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Elementary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 anchor="ctr"/>
                </a:tc>
              </a:tr>
              <a:tr h="637415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/>
                        <a:t>Arryn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Middle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 anchor="ctr"/>
                </a:tc>
              </a:tr>
              <a:tr h="63741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Mormont</a:t>
                      </a:r>
                      <a:r>
                        <a:rPr lang="en-US" dirty="0" smtClean="0"/>
                        <a:t> Elementary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42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942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953735"/>
                </a:solidFill>
                <a:latin typeface="Calibri"/>
                <a:ea typeface="ＭＳ Ｐゴシック" charset="0"/>
                <a:cs typeface="Calibri"/>
              </a:rPr>
              <a:t>Yarn Slope Graph: Sample Stories</a:t>
            </a:r>
            <a:endParaRPr lang="en-US" dirty="0">
              <a:solidFill>
                <a:srgbClr val="953735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44" y="1348905"/>
            <a:ext cx="6769030" cy="2698996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dirty="0" smtClean="0"/>
              <a:t>Corey’s Craft Camp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Best Program Ever!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Play in the Park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76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256</Words>
  <Application>Microsoft Macintosh PowerPoint</Application>
  <PresentationFormat>On-screen Show (4:3)</PresentationFormat>
  <Paragraphs>78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Document</vt:lpstr>
      <vt:lpstr>Dabbling in the Data</vt:lpstr>
      <vt:lpstr>Today!</vt:lpstr>
      <vt:lpstr>In the Guide…</vt:lpstr>
      <vt:lpstr>Spotlight Activities</vt:lpstr>
      <vt:lpstr>Mind the Gap: Sample Data Set</vt:lpstr>
      <vt:lpstr>PowerPoint Presentation</vt:lpstr>
      <vt:lpstr>Mind the Gap: Analyze!</vt:lpstr>
      <vt:lpstr>Mind the Gap: Practice</vt:lpstr>
      <vt:lpstr>Yarn Slope Graph: Sample Stories</vt:lpstr>
      <vt:lpstr>Magic Quadrant: Example</vt:lpstr>
      <vt:lpstr>Magic Quadrant: Practice</vt:lpstr>
      <vt:lpstr>Data Analysis in 3…2..1…Blast Off!</vt:lpstr>
      <vt:lpstr>Thanks &amp; Keep in Touch!</vt:lpstr>
    </vt:vector>
  </TitlesOfParts>
  <Company>Public Profit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Dabbling in the Data</dc:title>
  <dc:creator>Stephanie Kong</dc:creator>
  <cp:lastModifiedBy>Stephanie Kong</cp:lastModifiedBy>
  <cp:revision>40</cp:revision>
  <cp:lastPrinted>2016-01-15T16:54:02Z</cp:lastPrinted>
  <dcterms:created xsi:type="dcterms:W3CDTF">2015-02-05T18:24:57Z</dcterms:created>
  <dcterms:modified xsi:type="dcterms:W3CDTF">2016-01-19T19:20:27Z</dcterms:modified>
</cp:coreProperties>
</file>